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4" r:id="rId8"/>
    <p:sldId id="266" r:id="rId9"/>
    <p:sldId id="260" r:id="rId10"/>
    <p:sldId id="265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48"/>
  </p:normalViewPr>
  <p:slideViewPr>
    <p:cSldViewPr snapToGrid="0" snapToObjects="1">
      <p:cViewPr>
        <p:scale>
          <a:sx n="124" d="100"/>
          <a:sy n="124" d="100"/>
        </p:scale>
        <p:origin x="13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2ECF89-6642-4C2E-B75B-E92FFB5D76E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95DE58-B5D2-441E-BFCD-969DA85BF25A}">
      <dgm:prSet/>
      <dgm:spPr/>
      <dgm:t>
        <a:bodyPr/>
        <a:lstStyle/>
        <a:p>
          <a:r>
            <a:rPr lang="en-US" dirty="0"/>
            <a:t>What are the Top categories in jeopardy history VS. in the recent decade?</a:t>
          </a:r>
        </a:p>
      </dgm:t>
    </dgm:pt>
    <dgm:pt modelId="{4AE3DC21-71EA-49C7-83F1-9237C9CA347B}" type="parTrans" cxnId="{4864ABED-B324-47A7-940C-494049E7D681}">
      <dgm:prSet/>
      <dgm:spPr/>
      <dgm:t>
        <a:bodyPr/>
        <a:lstStyle/>
        <a:p>
          <a:endParaRPr lang="en-US"/>
        </a:p>
      </dgm:t>
    </dgm:pt>
    <dgm:pt modelId="{7F21775D-F96A-46CA-B520-1C14D366B919}" type="sibTrans" cxnId="{4864ABED-B324-47A7-940C-494049E7D681}">
      <dgm:prSet/>
      <dgm:spPr/>
      <dgm:t>
        <a:bodyPr/>
        <a:lstStyle/>
        <a:p>
          <a:endParaRPr lang="en-US"/>
        </a:p>
      </dgm:t>
    </dgm:pt>
    <dgm:pt modelId="{E2ABBBF4-76F4-4A15-B02D-02A5AEBB02DA}">
      <dgm:prSet/>
      <dgm:spPr/>
      <dgm:t>
        <a:bodyPr/>
        <a:lstStyle/>
        <a:p>
          <a:r>
            <a:rPr lang="en-US" dirty="0"/>
            <a:t>What are the most common words for all the jeopardy questions?</a:t>
          </a:r>
        </a:p>
      </dgm:t>
    </dgm:pt>
    <dgm:pt modelId="{D46E9290-F107-4188-9129-82A8733A393C}" type="parTrans" cxnId="{0FBB4C70-BE4D-490C-B628-E317E63BB810}">
      <dgm:prSet/>
      <dgm:spPr/>
      <dgm:t>
        <a:bodyPr/>
        <a:lstStyle/>
        <a:p>
          <a:endParaRPr lang="en-US"/>
        </a:p>
      </dgm:t>
    </dgm:pt>
    <dgm:pt modelId="{891EBB92-44E4-4E87-B6E3-C10D6F165EC6}" type="sibTrans" cxnId="{0FBB4C70-BE4D-490C-B628-E317E63BB810}">
      <dgm:prSet/>
      <dgm:spPr/>
      <dgm:t>
        <a:bodyPr/>
        <a:lstStyle/>
        <a:p>
          <a:endParaRPr lang="en-US"/>
        </a:p>
      </dgm:t>
    </dgm:pt>
    <dgm:pt modelId="{8E7043C7-6D6F-BA43-90B7-06BF4AFC3B26}" type="pres">
      <dgm:prSet presAssocID="{EB2ECF89-6642-4C2E-B75B-E92FFB5D76E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AAB701B-2C9E-734B-BA81-8D4D03BBFAB9}" type="pres">
      <dgm:prSet presAssocID="{AE95DE58-B5D2-441E-BFCD-969DA85BF25A}" presName="hierRoot1" presStyleCnt="0"/>
      <dgm:spPr/>
    </dgm:pt>
    <dgm:pt modelId="{5B4F8CC4-31D1-DD4F-95F3-ED7810A9B01B}" type="pres">
      <dgm:prSet presAssocID="{AE95DE58-B5D2-441E-BFCD-969DA85BF25A}" presName="composite" presStyleCnt="0"/>
      <dgm:spPr/>
    </dgm:pt>
    <dgm:pt modelId="{96832B5C-7895-694D-9A7F-7AB93B643EA7}" type="pres">
      <dgm:prSet presAssocID="{AE95DE58-B5D2-441E-BFCD-969DA85BF25A}" presName="background" presStyleLbl="node0" presStyleIdx="0" presStyleCnt="2"/>
      <dgm:spPr/>
    </dgm:pt>
    <dgm:pt modelId="{B0E3FCEA-AF35-604F-8A4A-4198CB47C2C5}" type="pres">
      <dgm:prSet presAssocID="{AE95DE58-B5D2-441E-BFCD-969DA85BF25A}" presName="text" presStyleLbl="fgAcc0" presStyleIdx="0" presStyleCnt="2">
        <dgm:presLayoutVars>
          <dgm:chPref val="3"/>
        </dgm:presLayoutVars>
      </dgm:prSet>
      <dgm:spPr/>
    </dgm:pt>
    <dgm:pt modelId="{9CC743B0-0FB8-D142-9452-1BC53D8EB2CA}" type="pres">
      <dgm:prSet presAssocID="{AE95DE58-B5D2-441E-BFCD-969DA85BF25A}" presName="hierChild2" presStyleCnt="0"/>
      <dgm:spPr/>
    </dgm:pt>
    <dgm:pt modelId="{34E24FF7-9EFE-6248-8CF0-7D83C65E7CA5}" type="pres">
      <dgm:prSet presAssocID="{E2ABBBF4-76F4-4A15-B02D-02A5AEBB02DA}" presName="hierRoot1" presStyleCnt="0"/>
      <dgm:spPr/>
    </dgm:pt>
    <dgm:pt modelId="{B021364B-EE58-3B45-867F-56CCC9D01CF4}" type="pres">
      <dgm:prSet presAssocID="{E2ABBBF4-76F4-4A15-B02D-02A5AEBB02DA}" presName="composite" presStyleCnt="0"/>
      <dgm:spPr/>
    </dgm:pt>
    <dgm:pt modelId="{79D93484-44F4-0948-A381-16A5B60416E4}" type="pres">
      <dgm:prSet presAssocID="{E2ABBBF4-76F4-4A15-B02D-02A5AEBB02DA}" presName="background" presStyleLbl="node0" presStyleIdx="1" presStyleCnt="2"/>
      <dgm:spPr/>
    </dgm:pt>
    <dgm:pt modelId="{216E65F3-97CA-114B-8B6F-23E1ADAFFDDC}" type="pres">
      <dgm:prSet presAssocID="{E2ABBBF4-76F4-4A15-B02D-02A5AEBB02DA}" presName="text" presStyleLbl="fgAcc0" presStyleIdx="1" presStyleCnt="2">
        <dgm:presLayoutVars>
          <dgm:chPref val="3"/>
        </dgm:presLayoutVars>
      </dgm:prSet>
      <dgm:spPr/>
    </dgm:pt>
    <dgm:pt modelId="{17E61397-BAEF-CA4E-8359-6BC579F3850D}" type="pres">
      <dgm:prSet presAssocID="{E2ABBBF4-76F4-4A15-B02D-02A5AEBB02DA}" presName="hierChild2" presStyleCnt="0"/>
      <dgm:spPr/>
    </dgm:pt>
  </dgm:ptLst>
  <dgm:cxnLst>
    <dgm:cxn modelId="{F410FC28-7515-F945-82C5-0AB2E698B4BD}" type="presOf" srcId="{EB2ECF89-6642-4C2E-B75B-E92FFB5D76E8}" destId="{8E7043C7-6D6F-BA43-90B7-06BF4AFC3B26}" srcOrd="0" destOrd="0" presId="urn:microsoft.com/office/officeart/2005/8/layout/hierarchy1"/>
    <dgm:cxn modelId="{0FBB4C70-BE4D-490C-B628-E317E63BB810}" srcId="{EB2ECF89-6642-4C2E-B75B-E92FFB5D76E8}" destId="{E2ABBBF4-76F4-4A15-B02D-02A5AEBB02DA}" srcOrd="1" destOrd="0" parTransId="{D46E9290-F107-4188-9129-82A8733A393C}" sibTransId="{891EBB92-44E4-4E87-B6E3-C10D6F165EC6}"/>
    <dgm:cxn modelId="{B83C328F-27D9-834A-8B0E-D4994A4109CF}" type="presOf" srcId="{E2ABBBF4-76F4-4A15-B02D-02A5AEBB02DA}" destId="{216E65F3-97CA-114B-8B6F-23E1ADAFFDDC}" srcOrd="0" destOrd="0" presId="urn:microsoft.com/office/officeart/2005/8/layout/hierarchy1"/>
    <dgm:cxn modelId="{DB739AAC-74F9-A64B-BE88-31DDB78A7186}" type="presOf" srcId="{AE95DE58-B5D2-441E-BFCD-969DA85BF25A}" destId="{B0E3FCEA-AF35-604F-8A4A-4198CB47C2C5}" srcOrd="0" destOrd="0" presId="urn:microsoft.com/office/officeart/2005/8/layout/hierarchy1"/>
    <dgm:cxn modelId="{4864ABED-B324-47A7-940C-494049E7D681}" srcId="{EB2ECF89-6642-4C2E-B75B-E92FFB5D76E8}" destId="{AE95DE58-B5D2-441E-BFCD-969DA85BF25A}" srcOrd="0" destOrd="0" parTransId="{4AE3DC21-71EA-49C7-83F1-9237C9CA347B}" sibTransId="{7F21775D-F96A-46CA-B520-1C14D366B919}"/>
    <dgm:cxn modelId="{9A2CF544-E405-E745-8673-41B3C211D6CD}" type="presParOf" srcId="{8E7043C7-6D6F-BA43-90B7-06BF4AFC3B26}" destId="{6AAB701B-2C9E-734B-BA81-8D4D03BBFAB9}" srcOrd="0" destOrd="0" presId="urn:microsoft.com/office/officeart/2005/8/layout/hierarchy1"/>
    <dgm:cxn modelId="{35DB1FB3-AF36-7842-9ADD-9C2B664083C8}" type="presParOf" srcId="{6AAB701B-2C9E-734B-BA81-8D4D03BBFAB9}" destId="{5B4F8CC4-31D1-DD4F-95F3-ED7810A9B01B}" srcOrd="0" destOrd="0" presId="urn:microsoft.com/office/officeart/2005/8/layout/hierarchy1"/>
    <dgm:cxn modelId="{1007EEF9-11A8-EE4E-8025-C9027F6B5559}" type="presParOf" srcId="{5B4F8CC4-31D1-DD4F-95F3-ED7810A9B01B}" destId="{96832B5C-7895-694D-9A7F-7AB93B643EA7}" srcOrd="0" destOrd="0" presId="urn:microsoft.com/office/officeart/2005/8/layout/hierarchy1"/>
    <dgm:cxn modelId="{C2CC0A1A-EBDC-5847-9220-7F820DA5839A}" type="presParOf" srcId="{5B4F8CC4-31D1-DD4F-95F3-ED7810A9B01B}" destId="{B0E3FCEA-AF35-604F-8A4A-4198CB47C2C5}" srcOrd="1" destOrd="0" presId="urn:microsoft.com/office/officeart/2005/8/layout/hierarchy1"/>
    <dgm:cxn modelId="{838981BC-745C-7C41-88E8-ABDFCDEBA69F}" type="presParOf" srcId="{6AAB701B-2C9E-734B-BA81-8D4D03BBFAB9}" destId="{9CC743B0-0FB8-D142-9452-1BC53D8EB2CA}" srcOrd="1" destOrd="0" presId="urn:microsoft.com/office/officeart/2005/8/layout/hierarchy1"/>
    <dgm:cxn modelId="{554A4A44-8717-7E4D-A708-2C041E9541B3}" type="presParOf" srcId="{8E7043C7-6D6F-BA43-90B7-06BF4AFC3B26}" destId="{34E24FF7-9EFE-6248-8CF0-7D83C65E7CA5}" srcOrd="1" destOrd="0" presId="urn:microsoft.com/office/officeart/2005/8/layout/hierarchy1"/>
    <dgm:cxn modelId="{31E7B8D4-FB41-0E48-8F40-93CDF915009C}" type="presParOf" srcId="{34E24FF7-9EFE-6248-8CF0-7D83C65E7CA5}" destId="{B021364B-EE58-3B45-867F-56CCC9D01CF4}" srcOrd="0" destOrd="0" presId="urn:microsoft.com/office/officeart/2005/8/layout/hierarchy1"/>
    <dgm:cxn modelId="{E975C582-3EE8-FC41-9528-5F220EFA4CE6}" type="presParOf" srcId="{B021364B-EE58-3B45-867F-56CCC9D01CF4}" destId="{79D93484-44F4-0948-A381-16A5B60416E4}" srcOrd="0" destOrd="0" presId="urn:microsoft.com/office/officeart/2005/8/layout/hierarchy1"/>
    <dgm:cxn modelId="{F0A45535-5228-EF49-A9B0-FE6E8436F02B}" type="presParOf" srcId="{B021364B-EE58-3B45-867F-56CCC9D01CF4}" destId="{216E65F3-97CA-114B-8B6F-23E1ADAFFDDC}" srcOrd="1" destOrd="0" presId="urn:microsoft.com/office/officeart/2005/8/layout/hierarchy1"/>
    <dgm:cxn modelId="{05E9ABBF-FA00-C14E-AA70-7CE4173F26B2}" type="presParOf" srcId="{34E24FF7-9EFE-6248-8CF0-7D83C65E7CA5}" destId="{17E61397-BAEF-CA4E-8359-6BC579F3850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32B5C-7895-694D-9A7F-7AB93B643EA7}">
      <dsp:nvSpPr>
        <dsp:cNvPr id="0" name=""/>
        <dsp:cNvSpPr/>
      </dsp:nvSpPr>
      <dsp:spPr>
        <a:xfrm>
          <a:off x="1099" y="89336"/>
          <a:ext cx="3859123" cy="24505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E3FCEA-AF35-604F-8A4A-4198CB47C2C5}">
      <dsp:nvSpPr>
        <dsp:cNvPr id="0" name=""/>
        <dsp:cNvSpPr/>
      </dsp:nvSpPr>
      <dsp:spPr>
        <a:xfrm>
          <a:off x="429890" y="496688"/>
          <a:ext cx="3859123" cy="24505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What are the Top categories in jeopardy history VS. in the recent decade?</a:t>
          </a:r>
        </a:p>
      </dsp:txBody>
      <dsp:txXfrm>
        <a:off x="501664" y="568462"/>
        <a:ext cx="3715575" cy="2306995"/>
      </dsp:txXfrm>
    </dsp:sp>
    <dsp:sp modelId="{79D93484-44F4-0948-A381-16A5B60416E4}">
      <dsp:nvSpPr>
        <dsp:cNvPr id="0" name=""/>
        <dsp:cNvSpPr/>
      </dsp:nvSpPr>
      <dsp:spPr>
        <a:xfrm>
          <a:off x="4717805" y="89336"/>
          <a:ext cx="3859123" cy="24505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6E65F3-97CA-114B-8B6F-23E1ADAFFDDC}">
      <dsp:nvSpPr>
        <dsp:cNvPr id="0" name=""/>
        <dsp:cNvSpPr/>
      </dsp:nvSpPr>
      <dsp:spPr>
        <a:xfrm>
          <a:off x="5146597" y="496688"/>
          <a:ext cx="3859123" cy="24505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What are the most common words for all the jeopardy questions?</a:t>
          </a:r>
        </a:p>
      </dsp:txBody>
      <dsp:txXfrm>
        <a:off x="5218371" y="568462"/>
        <a:ext cx="3715575" cy="2306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314" y="596019"/>
            <a:ext cx="7510506" cy="3213982"/>
          </a:xfrm>
        </p:spPr>
        <p:txBody>
          <a:bodyPr anchor="b">
            <a:normAutofit/>
          </a:bodyPr>
          <a:lstStyle>
            <a:lvl1pPr algn="ctr">
              <a:defRPr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314" y="3886200"/>
            <a:ext cx="7510506" cy="2219108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309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677" y="4377485"/>
            <a:ext cx="7413007" cy="907505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7678" y="996188"/>
            <a:ext cx="7301427" cy="298112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677" y="5284990"/>
            <a:ext cx="7413007" cy="81707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7678" y="6181344"/>
            <a:ext cx="533727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09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4" cy="3137782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343400"/>
            <a:ext cx="7511474" cy="175866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49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83818" y="86027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88822" y="29859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304407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436" y="3650606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641206"/>
            <a:ext cx="7511473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546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3603566"/>
            <a:ext cx="7512338" cy="14688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15" y="5072366"/>
            <a:ext cx="7512339" cy="102969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547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83818" y="75385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87556" y="287949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942" y="596018"/>
            <a:ext cx="6974115" cy="2844369"/>
          </a:xfrm>
        </p:spPr>
        <p:txBody>
          <a:bodyPr anchor="ctr">
            <a:normAutofit/>
          </a:bodyPr>
          <a:lstStyle>
            <a:lvl1pPr algn="l">
              <a:defRPr sz="2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7" y="3886200"/>
            <a:ext cx="7512338" cy="105366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939862"/>
            <a:ext cx="7512338" cy="1162198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49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6" y="596018"/>
            <a:ext cx="7511473" cy="275678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8346" y="3682941"/>
            <a:ext cx="7511473" cy="104928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7" y="4732224"/>
            <a:ext cx="7511472" cy="1369836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388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192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1708" y="596018"/>
            <a:ext cx="1778112" cy="550604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8347" y="596018"/>
            <a:ext cx="5624137" cy="550604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0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02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314" y="3270698"/>
            <a:ext cx="7510506" cy="1823305"/>
          </a:xfrm>
        </p:spPr>
        <p:txBody>
          <a:bodyPr anchor="b">
            <a:normAutofit/>
          </a:bodyPr>
          <a:lstStyle>
            <a:lvl1pPr algn="r">
              <a:defRPr sz="2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314" y="5103810"/>
            <a:ext cx="7510506" cy="99825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49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347" y="2060898"/>
            <a:ext cx="3685073" cy="4031331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0" y="2060898"/>
            <a:ext cx="3689239" cy="403133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7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6306" y="2060898"/>
            <a:ext cx="3397113" cy="733596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8347" y="2786027"/>
            <a:ext cx="3685073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150" y="2060898"/>
            <a:ext cx="3419670" cy="725129"/>
          </a:xfrm>
        </p:spPr>
        <p:txBody>
          <a:bodyPr anchor="b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65" y="2786027"/>
            <a:ext cx="3701520" cy="3316033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128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67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38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754928"/>
            <a:ext cx="2729523" cy="1371600"/>
          </a:xfrm>
        </p:spPr>
        <p:txBody>
          <a:bodyPr anchor="b">
            <a:normAutofit/>
          </a:bodyPr>
          <a:lstStyle>
            <a:lvl1pPr algn="l">
              <a:defRPr sz="2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8856" y="596018"/>
            <a:ext cx="4500964" cy="5506041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347" y="3126528"/>
            <a:ext cx="272952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916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347" y="1898269"/>
            <a:ext cx="4423803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15442" y="-18288"/>
            <a:ext cx="2500062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7318" y="3269869"/>
            <a:ext cx="4423803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23649" y="6181344"/>
            <a:ext cx="718502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18348" y="6181344"/>
            <a:ext cx="37053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24262" y="6181344"/>
            <a:ext cx="305186" cy="32925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58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8347" y="596018"/>
            <a:ext cx="7511473" cy="131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348" y="2060898"/>
            <a:ext cx="7511472" cy="404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1708" y="6178260"/>
            <a:ext cx="1287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8347" y="6178260"/>
            <a:ext cx="56241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17202" y="617826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290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2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3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Are Jeopardy! Contestants Getting Better?">
            <a:extLst>
              <a:ext uri="{FF2B5EF4-FFF2-40B4-BE49-F238E27FC236}">
                <a16:creationId xmlns:a16="http://schemas.microsoft.com/office/drawing/2014/main" id="{625AE865-5858-2DBA-DF4D-FD4409B928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0" r="13780"/>
          <a:stretch/>
        </p:blipFill>
        <p:spPr bwMode="auto">
          <a:xfrm>
            <a:off x="-5148" y="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609601"/>
            <a:ext cx="6507166" cy="3200400"/>
          </a:xfrm>
        </p:spPr>
        <p:txBody>
          <a:bodyPr>
            <a:norm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Jeopardy!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0"/>
            <a:ext cx="6507166" cy="1905000"/>
          </a:xfrm>
        </p:spPr>
        <p:txBody>
          <a:bodyPr>
            <a:norm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By Jeffery Huang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4FB61-BAF2-3D91-0DE2-DBB3942EF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D4794B-A42D-4811-9F06-D60DB2CFC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52" y="42342"/>
            <a:ext cx="8659495" cy="6773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726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179" y="338239"/>
            <a:ext cx="7511473" cy="1312480"/>
          </a:xfrm>
        </p:spPr>
        <p:txBody>
          <a:bodyPr/>
          <a:lstStyle/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4179" y="1650719"/>
            <a:ext cx="7511472" cy="404116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b="1" i="0" u="none" strike="noStrike" dirty="0">
                <a:solidFill>
                  <a:srgbClr val="D1D5DB"/>
                </a:solidFill>
                <a:effectLst/>
                <a:latin typeface="Söhne"/>
              </a:rPr>
              <a:t>Consistent Interest in Core Subjects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: Categories like "SCIENCE", "AMERICAN HISTORY", "HISTORY", "POTPOURRI", and "LITERATURE" have remained popular throughout Jeopardy's history and in the recent decade.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b="1" i="0" u="none" strike="noStrike" dirty="0">
                <a:effectLst/>
                <a:latin typeface="Söhne"/>
              </a:rPr>
              <a:t>Emerging Categories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: Categories like "NONFICTION", "HODGEPODGE", "BEFORE &amp; AFTER", and "AROUND THE WORLD" have gained prominence in the recent decade, suggesting a diversification of topics</a:t>
            </a:r>
          </a:p>
          <a:p>
            <a:pPr marL="0" indent="0">
              <a:buNone/>
            </a:pPr>
            <a:r>
              <a:rPr lang="en-US" dirty="0">
                <a:solidFill>
                  <a:srgbClr val="D1D5DB"/>
                </a:solidFill>
                <a:effectLst/>
                <a:latin typeface="Söhne"/>
                <a:cs typeface="Arial" panose="020B0604020202020204" pitchFamily="34" charset="0"/>
              </a:rPr>
              <a:t>3. </a:t>
            </a:r>
            <a:r>
              <a:rPr lang="en-US" b="1" i="0" u="none" strike="noStrike" dirty="0">
                <a:solidFill>
                  <a:srgbClr val="D1D5DB"/>
                </a:solidFill>
                <a:effectLst/>
                <a:latin typeface="Söhne"/>
              </a:rPr>
              <a:t>Waning Interest in Some Traditional Subjects</a:t>
            </a:r>
            <a:r>
              <a:rPr 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: "WORLD GEOGRAPHY", "BUSINESS &amp; INDUSTRY", and "RELIGION", which were among the top categories historically, are absent from the top categories in the recent decade. This could indicate a change in the show's strategy or reflect evolving viewer interests.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 Jeopardy is all about history/science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bstract blurred public library with bookshelves">
            <a:extLst>
              <a:ext uri="{FF2B5EF4-FFF2-40B4-BE49-F238E27FC236}">
                <a16:creationId xmlns:a16="http://schemas.microsoft.com/office/drawing/2014/main" id="{75960D67-B3C3-1C9E-24D8-5028F02E04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r="10999" b="-1"/>
          <a:stretch/>
        </p:blipFill>
        <p:spPr>
          <a:xfrm>
            <a:off x="0" y="318881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09851" y="209551"/>
            <a:ext cx="3807381" cy="15963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354E4264-180B-5C81-91F6-1A2014C2F0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3823986"/>
              </p:ext>
            </p:extLst>
          </p:nvPr>
        </p:nvGraphicFramePr>
        <p:xfrm>
          <a:off x="68590" y="2663189"/>
          <a:ext cx="9006820" cy="30365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395" y="668029"/>
            <a:ext cx="2523696" cy="2372414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About the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8981" y="464193"/>
            <a:ext cx="5589270" cy="2576249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Source: Kaggle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Number of Rows: 468,317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Columns: round, clue value, daily double value, category, comments, answer, question, air date, notes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Main Columns for Analysis: category, answer, question, air date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0708C38-A4AF-34FE-6975-0E4E0D0F5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" y="3429000"/>
            <a:ext cx="8766809" cy="296480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99BF0-5678-C5CC-9E90-A25BE4D69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87" y="607448"/>
            <a:ext cx="4850933" cy="5450452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What are the Top 10 categories in jeopardy history VS. in the recent decade?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80073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1" name="Rectangle 1040">
            <a:extLst>
              <a:ext uri="{FF2B5EF4-FFF2-40B4-BE49-F238E27FC236}">
                <a16:creationId xmlns:a16="http://schemas.microsoft.com/office/drawing/2014/main" id="{65F32515-9322-44A5-8C72-4C7BFB46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A617F13B-5021-454F-90E5-3AB2383B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6" name="Picture 12" descr="A graph of different types of statistics&#10;&#10;Description automatically generated with medium confidence">
            <a:extLst>
              <a:ext uri="{FF2B5EF4-FFF2-40B4-BE49-F238E27FC236}">
                <a16:creationId xmlns:a16="http://schemas.microsoft.com/office/drawing/2014/main" id="{3CA8F6A6-AA8A-ED46-0599-872C29D18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5810" y="723477"/>
            <a:ext cx="7440930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65F32515-9322-44A5-8C72-4C7BFB46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A617F13B-5021-454F-90E5-3AB2383B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CE8BDD8-007D-5A66-8538-21343A0E0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7250" y="643467"/>
            <a:ext cx="7566660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8728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striped background&#10;&#10;Description automatically generated">
            <a:extLst>
              <a:ext uri="{FF2B5EF4-FFF2-40B4-BE49-F238E27FC236}">
                <a16:creationId xmlns:a16="http://schemas.microsoft.com/office/drawing/2014/main" id="{4B281AEB-40D8-3F81-747E-F212DD0B6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13" y="1396573"/>
            <a:ext cx="8299174" cy="1478501"/>
          </a:xfrm>
          <a:prstGeom prst="rect">
            <a:avLst/>
          </a:prstGeom>
        </p:spPr>
      </p:pic>
      <p:pic>
        <p:nvPicPr>
          <p:cNvPr id="6" name="Picture 5" descr="A close up of a red and white striped surface&#10;&#10;Description automatically generated">
            <a:extLst>
              <a:ext uri="{FF2B5EF4-FFF2-40B4-BE49-F238E27FC236}">
                <a16:creationId xmlns:a16="http://schemas.microsoft.com/office/drawing/2014/main" id="{E1D579AC-328A-6377-9053-1325DA856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13" y="3668629"/>
            <a:ext cx="8299174" cy="12909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1415DE-9252-CE17-E050-618898A96087}"/>
              </a:ext>
            </a:extLst>
          </p:cNvPr>
          <p:cNvSpPr txBox="1"/>
          <p:nvPr/>
        </p:nvSpPr>
        <p:spPr>
          <a:xfrm>
            <a:off x="422413" y="725557"/>
            <a:ext cx="3583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10 of all time (big picture)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EF017D-558D-39E2-B4AF-A09904D70E6D}"/>
              </a:ext>
            </a:extLst>
          </p:cNvPr>
          <p:cNvSpPr txBox="1"/>
          <p:nvPr/>
        </p:nvSpPr>
        <p:spPr>
          <a:xfrm>
            <a:off x="422413" y="5461427"/>
            <a:ext cx="8473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Recent 10 years                 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Snoopy’s</a:t>
            </a:r>
            <a:r>
              <a:rPr lang="en-US" dirty="0">
                <a:effectLst/>
                <a:latin typeface="Helvetica Neue" panose="02000503000000020004" pitchFamily="2" charset="0"/>
              </a:rPr>
              <a:t> owner who’s a large forest-dwelling ursine             											    creature: Charlie Brown Bear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05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6E7A-9092-D83F-D926-AEF03B8D4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B2EA5A86-FF9F-F30E-2748-2EDF327FF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699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653" y="1386344"/>
            <a:ext cx="4677990" cy="4085312"/>
          </a:xfrm>
        </p:spPr>
        <p:txBody>
          <a:bodyPr/>
          <a:lstStyle/>
          <a:p>
            <a:pPr lvl="0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What are the most common words for all the jeopardy Questions?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{E7676ED8-1794-3E4D-9C75-65B27CCCE252}tf10001063</Template>
  <TotalTime>225</TotalTime>
  <Words>289</Words>
  <Application>Microsoft Macintosh PowerPoint</Application>
  <PresentationFormat>On-screen Show (4:3)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Söhne</vt:lpstr>
      <vt:lpstr>Arial</vt:lpstr>
      <vt:lpstr>Century Gothic</vt:lpstr>
      <vt:lpstr>Helvetica Neue</vt:lpstr>
      <vt:lpstr>Mesh</vt:lpstr>
      <vt:lpstr>Jeopardy! Analysis</vt:lpstr>
      <vt:lpstr>Goal:</vt:lpstr>
      <vt:lpstr>About the Dataset</vt:lpstr>
      <vt:lpstr>What are the Top 10 categories in jeopardy history VS. in the recent decade? </vt:lpstr>
      <vt:lpstr>PowerPoint Presentation</vt:lpstr>
      <vt:lpstr>PowerPoint Presentation</vt:lpstr>
      <vt:lpstr>PowerPoint Presentation</vt:lpstr>
      <vt:lpstr>PowerPoint Presentation</vt:lpstr>
      <vt:lpstr>What are the most common words for all the jeopardy Questions?</vt:lpstr>
      <vt:lpstr>PowerPoint Presentation</vt:lpstr>
      <vt:lpstr>Takeaways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Jeopardy! Analysis</dc:title>
  <dc:subject/>
  <dc:creator/>
  <cp:keywords/>
  <dc:description>generated using python-pptx</dc:description>
  <cp:lastModifiedBy>Huang, Yihan</cp:lastModifiedBy>
  <cp:revision>4</cp:revision>
  <dcterms:created xsi:type="dcterms:W3CDTF">2013-01-27T09:14:16Z</dcterms:created>
  <dcterms:modified xsi:type="dcterms:W3CDTF">2023-11-02T01:51:34Z</dcterms:modified>
  <cp:category/>
</cp:coreProperties>
</file>

<file path=docProps/thumbnail.jpeg>
</file>